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280" r:id="rId2"/>
    <p:sldId id="257" r:id="rId3"/>
    <p:sldId id="258" r:id="rId4"/>
    <p:sldId id="270" r:id="rId5"/>
    <p:sldId id="289" r:id="rId6"/>
    <p:sldId id="290" r:id="rId7"/>
    <p:sldId id="259" r:id="rId8"/>
    <p:sldId id="260" r:id="rId9"/>
    <p:sldId id="263" r:id="rId10"/>
    <p:sldId id="265" r:id="rId11"/>
    <p:sldId id="261" r:id="rId12"/>
    <p:sldId id="281" r:id="rId13"/>
    <p:sldId id="294" r:id="rId14"/>
    <p:sldId id="295" r:id="rId15"/>
    <p:sldId id="276" r:id="rId16"/>
    <p:sldId id="264" r:id="rId17"/>
    <p:sldId id="297" r:id="rId18"/>
    <p:sldId id="296" r:id="rId19"/>
    <p:sldId id="298" r:id="rId20"/>
    <p:sldId id="299" r:id="rId21"/>
    <p:sldId id="274" r:id="rId22"/>
    <p:sldId id="284" r:id="rId23"/>
    <p:sldId id="285" r:id="rId24"/>
    <p:sldId id="286" r:id="rId25"/>
    <p:sldId id="288" r:id="rId26"/>
    <p:sldId id="300" r:id="rId27"/>
    <p:sldId id="301" r:id="rId28"/>
    <p:sldId id="326" r:id="rId29"/>
    <p:sldId id="324" r:id="rId30"/>
    <p:sldId id="325" r:id="rId31"/>
    <p:sldId id="305" r:id="rId32"/>
    <p:sldId id="306" r:id="rId33"/>
    <p:sldId id="307" r:id="rId34"/>
    <p:sldId id="308" r:id="rId35"/>
    <p:sldId id="303" r:id="rId36"/>
    <p:sldId id="304" r:id="rId37"/>
    <p:sldId id="311" r:id="rId38"/>
    <p:sldId id="309" r:id="rId39"/>
    <p:sldId id="310" r:id="rId40"/>
    <p:sldId id="316" r:id="rId41"/>
    <p:sldId id="313" r:id="rId42"/>
    <p:sldId id="314" r:id="rId43"/>
    <p:sldId id="315" r:id="rId44"/>
    <p:sldId id="317" r:id="rId45"/>
    <p:sldId id="318" r:id="rId46"/>
    <p:sldId id="319" r:id="rId47"/>
    <p:sldId id="320" r:id="rId48"/>
    <p:sldId id="321" r:id="rId49"/>
    <p:sldId id="328" r:id="rId50"/>
    <p:sldId id="331" r:id="rId51"/>
    <p:sldId id="338" r:id="rId52"/>
    <p:sldId id="339" r:id="rId53"/>
    <p:sldId id="332" r:id="rId54"/>
    <p:sldId id="333" r:id="rId55"/>
    <p:sldId id="334" r:id="rId56"/>
    <p:sldId id="335" r:id="rId57"/>
    <p:sldId id="336" r:id="rId58"/>
    <p:sldId id="337" r:id="rId5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5" autoAdjust="0"/>
    <p:restoredTop sz="86410" autoAdjust="0"/>
  </p:normalViewPr>
  <p:slideViewPr>
    <p:cSldViewPr>
      <p:cViewPr varScale="1">
        <p:scale>
          <a:sx n="80" d="100"/>
          <a:sy n="80" d="100"/>
        </p:scale>
        <p:origin x="90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6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76"/>
    </p:cViewPr>
  </p:sorterViewPr>
  <p:notesViewPr>
    <p:cSldViewPr>
      <p:cViewPr varScale="1">
        <p:scale>
          <a:sx n="78" d="100"/>
          <a:sy n="78" d="100"/>
        </p:scale>
        <p:origin x="20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D7760E-7D1D-43BC-81D6-1F48829F7BB6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1F89C5-BCCD-40CF-B705-2D54D84F4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46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81BEAA7-6A7F-481E-A48E-7984EE0CBF0A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BDAFA9-BD30-41F7-A609-F7714FD1A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2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Hand out 3 x 5 cards, or, ask them to send info via email</a:t>
            </a:r>
          </a:p>
          <a:p>
            <a:r>
              <a:rPr lang="en-US" dirty="0" smtClean="0"/>
              <a:t>Bring computer, connection cable, handout</a:t>
            </a:r>
            <a:r>
              <a:rPr lang="en-US" baseline="0" dirty="0" smtClean="0"/>
              <a:t> packet, syllabus, Tom’s hard copy of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79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5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27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75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23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horizontal</a:t>
            </a:r>
            <a:r>
              <a:rPr lang="en-US" baseline="0" dirty="0" smtClean="0"/>
              <a:t> plane: important for not getting lost.  Marching band gesture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19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joints: wrist, elbow, shoulder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95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10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Subito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Where</a:t>
            </a:r>
            <a:r>
              <a:rPr lang="en-US" b="0" i="0" baseline="0" dirty="0" smtClean="0"/>
              <a:t> does the change occur?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22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joints: wrist, elbow, shoulder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62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44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31671">
              <a:defRPr/>
            </a:pPr>
            <a:r>
              <a:rPr lang="en-US" dirty="0" smtClean="0"/>
              <a:t>Begin</a:t>
            </a:r>
            <a:r>
              <a:rPr lang="en-US" baseline="0" dirty="0" smtClean="0"/>
              <a:t> with q’s and handout: their contact email, experience conducting, and what they hope to learn from this course</a:t>
            </a:r>
            <a:endParaRPr 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30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6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1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00BEF8-4BA0-4568-943F-06EACEA34825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Subito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Where</a:t>
            </a:r>
            <a:r>
              <a:rPr lang="en-US" b="0" i="0" baseline="0" dirty="0" smtClean="0"/>
              <a:t> does the change occur?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49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Also: 1-2-3-4  1-2-3-4  1-2-3-4  1-2-3-4  on white board, with moving fermata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77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31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LP #7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30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6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1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E9307D-7E9B-494C-9DED-F9F25C22B574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1" hangingPunct="1"/>
              <a:t>3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75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show on white board, including</a:t>
            </a:r>
            <a:r>
              <a:rPr lang="en-US" baseline="0" dirty="0" smtClean="0"/>
              <a:t> horizontal and vertical planes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19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white board, feedback</a:t>
            </a:r>
            <a:r>
              <a:rPr lang="en-US" baseline="0" dirty="0" smtClean="0"/>
              <a:t> from opening question: what should prep show?</a:t>
            </a:r>
          </a:p>
          <a:p>
            <a:r>
              <a:rPr lang="en-US" baseline="0" dirty="0" smtClean="0"/>
              <a:t>Eye contact, hold, clear first gesture accompanied by breath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44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Watch</a:t>
            </a:r>
            <a:r>
              <a:rPr lang="en-US" baseline="0" dirty="0" smtClean="0"/>
              <a:t> each and evaluate for: eye contact, hold position, clarity of intent, tempo</a:t>
            </a:r>
          </a:p>
          <a:p>
            <a:r>
              <a:rPr lang="en-US" baseline="0" dirty="0" smtClean="0"/>
              <a:t>First clip shows unclear prep and no stop/command position</a:t>
            </a:r>
          </a:p>
          <a:p>
            <a:r>
              <a:rPr lang="en-US" baseline="0" dirty="0" smtClean="0"/>
              <a:t>Second is Phillip </a:t>
            </a:r>
            <a:r>
              <a:rPr lang="en-US" baseline="0" dirty="0" err="1" smtClean="0"/>
              <a:t>Brunelle</a:t>
            </a:r>
            <a:r>
              <a:rPr lang="en-US" baseline="0" dirty="0" smtClean="0"/>
              <a:t>: what IS </a:t>
            </a:r>
            <a:r>
              <a:rPr lang="en-US" baseline="0" smtClean="0"/>
              <a:t>he showing?</a:t>
            </a:r>
            <a:endParaRPr lang="en-US" baseline="0" dirty="0" smtClean="0"/>
          </a:p>
          <a:p>
            <a:r>
              <a:rPr lang="en-US" baseline="0" dirty="0" smtClean="0"/>
              <a:t>Fourth clip shows preps at different tempo than piece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14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Practice handout exercise Excerpt</a:t>
            </a:r>
            <a:r>
              <a:rPr lang="en-US" baseline="0" dirty="0" smtClean="0"/>
              <a:t> 1-1 and 2-2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3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788"/>
            <a:ext cx="1984375" cy="273050"/>
          </a:xfrm>
        </p:spPr>
        <p:txBody>
          <a:bodyPr/>
          <a:lstStyle>
            <a:lvl1pPr algn="l"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25" y="6300788"/>
            <a:ext cx="3813175" cy="273050"/>
          </a:xfrm>
        </p:spPr>
        <p:txBody>
          <a:bodyPr/>
          <a:lstStyle>
            <a:lvl1pPr algn="l">
              <a:defRPr sz="1100">
                <a:latin typeface="Rockwel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638" y="6300788"/>
            <a:ext cx="685800" cy="273050"/>
          </a:xfrm>
        </p:spPr>
        <p:txBody>
          <a:bodyPr/>
          <a:lstStyle>
            <a:lvl1pPr>
              <a:defRPr sz="1100" i="0">
                <a:latin typeface="Rockwell" charset="0"/>
                <a:ea typeface="+mn-ea"/>
              </a:defRPr>
            </a:lvl1pPr>
          </a:lstStyle>
          <a:p>
            <a:pPr>
              <a:defRPr/>
            </a:pPr>
            <a:fld id="{6F86B18A-A200-4944-917F-54F11BC9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44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7533817D-827C-4817-8043-E066B8CB1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4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7238DDBF-A72B-45D3-8EC3-A46A3B9AD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22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F00EDF55-7D64-4FFB-BC2B-6AFDB58C4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59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5C9D24A3-80CA-4A6C-990B-B32628E56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10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0F56F626-D311-43A9-B32B-F04DA0775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8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 rot="-178369">
            <a:off x="628650" y="506413"/>
            <a:ext cx="3851275" cy="5514975"/>
            <a:chOff x="1524000" y="381000"/>
            <a:chExt cx="3657600" cy="4737978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1515357" y="380585"/>
              <a:ext cx="3657600" cy="47243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51314DAC-9CE9-4CCE-AABC-AE2EB9411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62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385649">
            <a:off x="312738" y="3521075"/>
            <a:ext cx="4089400" cy="3025775"/>
            <a:chOff x="1524000" y="381000"/>
            <a:chExt cx="3657600" cy="4737978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516091" y="376900"/>
              <a:ext cx="3657600" cy="47255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232774">
            <a:off x="169863" y="241300"/>
            <a:ext cx="4087812" cy="3025775"/>
            <a:chOff x="1524000" y="381000"/>
            <a:chExt cx="3657600" cy="4737978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1523760" y="381014"/>
              <a:ext cx="3657600" cy="47255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5BF0604C-F07E-4796-9798-8FD9B24E6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5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232774">
            <a:off x="2058988" y="379413"/>
            <a:ext cx="5032375" cy="3443287"/>
            <a:chOff x="1524000" y="381000"/>
            <a:chExt cx="3657600" cy="4737978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1523766" y="381015"/>
              <a:ext cx="3657600" cy="4724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BCFAC0F5-463F-4E57-9554-688D50D2A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01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180000">
            <a:off x="114300" y="115888"/>
            <a:ext cx="3968750" cy="3705225"/>
            <a:chOff x="1524000" y="381000"/>
            <a:chExt cx="3657600" cy="4737978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515502" y="380372"/>
              <a:ext cx="3657600" cy="4723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360000">
            <a:off x="4165600" y="323850"/>
            <a:ext cx="4792663" cy="3443288"/>
            <a:chOff x="1524000" y="381000"/>
            <a:chExt cx="3657600" cy="4737978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1523620" y="381036"/>
              <a:ext cx="3657600" cy="4724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A9603798-1148-49DC-8566-ED2B067E2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34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DC0B3362-B486-4D04-8F6E-72705F0F1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9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44C50E67-3BBE-4995-A8B8-B795B3FB1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2C714B22-2FAF-41C9-956F-B6184E487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5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299200"/>
            <a:ext cx="1981200" cy="273050"/>
          </a:xfrm>
        </p:spPr>
        <p:txBody>
          <a:bodyPr/>
          <a:lstStyle>
            <a:lvl1pPr algn="l"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962400" y="6299200"/>
            <a:ext cx="3810000" cy="273050"/>
          </a:xfrm>
        </p:spPr>
        <p:txBody>
          <a:bodyPr/>
          <a:lstStyle>
            <a:lvl1pPr algn="l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264525" y="6311900"/>
            <a:ext cx="685800" cy="265113"/>
          </a:xfrm>
        </p:spPr>
        <p:txBody>
          <a:bodyPr/>
          <a:lstStyle>
            <a:lvl1pPr>
              <a:defRPr sz="1100" i="0">
                <a:latin typeface="Rockwell" charset="0"/>
                <a:ea typeface="+mn-ea"/>
              </a:defRPr>
            </a:lvl1pPr>
          </a:lstStyle>
          <a:p>
            <a:pPr>
              <a:defRPr/>
            </a:pPr>
            <a:fld id="{7CE58EFE-5529-453D-A2FA-3AFA63D4D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12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tIns="0" rIns="45720" bIns="0" rtlCol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E7CE934C-DE15-4A7B-8C1B-CA0291BAC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25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09329075-2704-4186-9413-58E067CFB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59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-360000">
            <a:off x="654050" y="444500"/>
            <a:ext cx="5416550" cy="3630613"/>
            <a:chOff x="1524000" y="381000"/>
            <a:chExt cx="3657600" cy="4737978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1518108" y="377681"/>
              <a:ext cx="3657600" cy="47234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8EC4DB8E-4924-42A6-9C9E-4F8B2ABE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6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D8FC0337-BCD4-4654-ABFD-BF675ABC5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8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1ABE12D2-18B6-4AF4-A475-45B13FA04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5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A2D70540-8B97-4FC0-9DAC-4F1516EBF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03238"/>
            <a:ext cx="731361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735138"/>
            <a:ext cx="7313613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2863" y="6315075"/>
            <a:ext cx="1295400" cy="2651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i="1">
                <a:solidFill>
                  <a:prstClr val="black"/>
                </a:solidFill>
                <a:latin typeface="Rockwel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2875" y="6305550"/>
            <a:ext cx="3717925" cy="2587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200" i="1">
                <a:solidFill>
                  <a:prstClr val="black"/>
                </a:solidFill>
                <a:latin typeface="Impact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57682B-3683-45C8-AE41-21D3BAF897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3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</a:defRPr>
      </a:lvl9pPr>
    </p:titleStyle>
    <p:bodyStyle>
      <a:lvl1pPr marL="463550" indent="-463550" algn="l" rtl="0" eaLnBrk="0" fontAlgn="base" hangingPunct="0">
        <a:spcBef>
          <a:spcPts val="2000"/>
        </a:spcBef>
        <a:spcAft>
          <a:spcPct val="0"/>
        </a:spcAft>
        <a:buSzPct val="90000"/>
        <a:buFont typeface="Arial" charset="0"/>
        <a:buChar char="•"/>
        <a:defRPr sz="24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•"/>
        <a:defRPr sz="22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2pPr>
      <a:lvl3pPr marL="1255713" indent="-341313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•"/>
        <a:defRPr sz="20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3pPr>
      <a:lvl4pPr marL="1597025" indent="-341313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•"/>
        <a:defRPr sz="20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4pPr>
      <a:lvl5pPr marL="1938338" indent="-341313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•"/>
        <a:defRPr sz="20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holmchor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xxHr4Bz5N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ryZTs18yUAo?t=22s" TargetMode="External"/><Relationship Id="rId4" Type="http://schemas.openxmlformats.org/officeDocument/2006/relationships/hyperlink" Target="https://youtu.be/unkrkteJN-0?t=23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389813" cy="1178350"/>
          </a:xfrm>
        </p:spPr>
        <p:txBody>
          <a:bodyPr/>
          <a:lstStyle/>
          <a:p>
            <a:r>
              <a:rPr lang="en-US" dirty="0"/>
              <a:t>Y</a:t>
            </a:r>
            <a:r>
              <a:rPr lang="en-US" dirty="0" smtClean="0"/>
              <a:t>our Introduction 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313613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Name: </a:t>
            </a:r>
            <a:r>
              <a:rPr lang="zh-CN" altLang="en-US" b="0" dirty="0" smtClean="0"/>
              <a:t>你</a:t>
            </a:r>
            <a:r>
              <a:rPr lang="zh-CN" altLang="en-US" b="0" dirty="0"/>
              <a:t>的名</a:t>
            </a:r>
            <a:r>
              <a:rPr lang="zh-CN" altLang="en-US" b="0" dirty="0" smtClean="0"/>
              <a:t>字  </a:t>
            </a:r>
            <a:endParaRPr lang="en-US" b="0" dirty="0"/>
          </a:p>
          <a:p>
            <a:endParaRPr lang="en-US" dirty="0" smtClean="0"/>
          </a:p>
          <a:p>
            <a:r>
              <a:rPr lang="en-US" dirty="0" smtClean="0"/>
              <a:t>Contact email: </a:t>
            </a:r>
            <a:r>
              <a:rPr lang="zh-CN" altLang="en-US" b="0" dirty="0" smtClean="0"/>
              <a:t>电</a:t>
            </a:r>
            <a:r>
              <a:rPr lang="zh-CN" altLang="en-US" b="0" dirty="0"/>
              <a:t>子邮件地</a:t>
            </a:r>
            <a:r>
              <a:rPr lang="zh-CN" altLang="en-US" b="0" dirty="0" smtClean="0"/>
              <a:t>址  </a:t>
            </a:r>
            <a:endParaRPr lang="en-US" b="0" dirty="0"/>
          </a:p>
          <a:p>
            <a:endParaRPr lang="en-US" dirty="0" smtClean="0"/>
          </a:p>
          <a:p>
            <a:r>
              <a:rPr lang="en-US" dirty="0" smtClean="0"/>
              <a:t>Experience as a conductor: </a:t>
            </a:r>
            <a:r>
              <a:rPr lang="zh-CN" altLang="en-US" b="0" dirty="0" smtClean="0"/>
              <a:t>经</a:t>
            </a:r>
            <a:r>
              <a:rPr lang="zh-CN" altLang="en-US" b="0" dirty="0"/>
              <a:t>验导</a:t>
            </a:r>
            <a:r>
              <a:rPr lang="zh-CN" altLang="en-US" b="0" dirty="0" smtClean="0"/>
              <a:t>体  </a:t>
            </a:r>
            <a:endParaRPr lang="en-US" b="0" dirty="0"/>
          </a:p>
          <a:p>
            <a:endParaRPr lang="en-US" dirty="0" smtClean="0"/>
          </a:p>
          <a:p>
            <a:r>
              <a:rPr lang="en-US" dirty="0" smtClean="0"/>
              <a:t>What</a:t>
            </a:r>
            <a:r>
              <a:rPr lang="en-US" baseline="0" dirty="0" smtClean="0"/>
              <a:t> you hope to learn from this course: </a:t>
            </a:r>
            <a:r>
              <a:rPr lang="zh-CN" altLang="en-US" b="0" dirty="0" smtClean="0"/>
              <a:t>你</a:t>
            </a:r>
            <a:r>
              <a:rPr lang="zh-CN" altLang="en-US" b="0" dirty="0"/>
              <a:t>希望是什么这门课程的学习</a:t>
            </a:r>
            <a:r>
              <a:rPr lang="zh-CN" altLang="en-US" b="0" dirty="0" smtClean="0"/>
              <a:t>？  </a:t>
            </a:r>
            <a:endParaRPr lang="en-US" altLang="zh-CN" b="0" dirty="0" smtClean="0"/>
          </a:p>
          <a:p>
            <a:r>
              <a:rPr lang="en-US" b="0" dirty="0" smtClean="0"/>
              <a:t>Send info and any questions to </a:t>
            </a:r>
            <a:r>
              <a:rPr lang="en-US" u="sng" dirty="0">
                <a:hlinkClick r:id="rId3"/>
              </a:rPr>
              <a:t>tholmchor@gmail.com</a:t>
            </a:r>
            <a:r>
              <a:rPr lang="en-US" dirty="0"/>
              <a:t> </a:t>
            </a:r>
            <a:endParaRPr lang="en-US" b="0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54" y="762000"/>
            <a:ext cx="141914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4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0"/>
            <a:ext cx="7010401" cy="762000"/>
          </a:xfrm>
        </p:spPr>
        <p:txBody>
          <a:bodyPr/>
          <a:lstStyle/>
          <a:p>
            <a:r>
              <a:rPr lang="en-US" dirty="0" smtClean="0"/>
              <a:t>The Three-beat</a:t>
            </a:r>
            <a:r>
              <a:rPr lang="en-US" baseline="0" dirty="0" smtClean="0"/>
              <a:t> pattern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1764" y="767938"/>
            <a:ext cx="2515670" cy="2503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657600"/>
            <a:ext cx="6384657" cy="2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Preparatory</a:t>
            </a:r>
            <a:r>
              <a:rPr lang="en-US" baseline="0" dirty="0" smtClean="0"/>
              <a:t> gesture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should it show?</a:t>
            </a:r>
          </a:p>
          <a:p>
            <a:r>
              <a:rPr lang="en-US" dirty="0" smtClean="0"/>
              <a:t>It should show…</a:t>
            </a:r>
            <a:endParaRPr lang="en-US" baseline="0" dirty="0" smtClean="0"/>
          </a:p>
          <a:p>
            <a:pPr lvl="1">
              <a:spcAft>
                <a:spcPts val="2400"/>
              </a:spcAft>
            </a:pPr>
            <a:r>
              <a:rPr lang="en-US" sz="22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Exact beginning of the first tone</a:t>
            </a:r>
          </a:p>
          <a:p>
            <a:pPr lvl="1">
              <a:spcAft>
                <a:spcPts val="2400"/>
              </a:spcAft>
            </a:pPr>
            <a:r>
              <a:rPr lang="en-US" sz="22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Dynamic level</a:t>
            </a:r>
          </a:p>
          <a:p>
            <a:pPr lvl="1">
              <a:spcAft>
                <a:spcPts val="2400"/>
              </a:spcAft>
            </a:pPr>
            <a:r>
              <a:rPr lang="en-US" sz="22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Articulation: staccato—legato—</a:t>
            </a:r>
            <a:r>
              <a:rPr lang="en-US" sz="2200" b="1" kern="1200" dirty="0" err="1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marcato</a:t>
            </a:r>
            <a:r>
              <a:rPr lang="en-US" sz="22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 </a:t>
            </a:r>
          </a:p>
          <a:p>
            <a:pPr lvl="1">
              <a:spcAft>
                <a:spcPts val="2400"/>
              </a:spcAft>
            </a:pPr>
            <a:r>
              <a:rPr lang="en-US" sz="22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Tempo </a:t>
            </a:r>
          </a:p>
          <a:p>
            <a:pPr marL="0" lvl="0" indent="0">
              <a:spcAft>
                <a:spcPts val="2400"/>
              </a:spcAft>
              <a:buNone/>
            </a:pPr>
            <a:endParaRPr lang="en-US" sz="2400" b="1" kern="1200" dirty="0" smtClean="0">
              <a:solidFill>
                <a:schemeClr val="tx1"/>
              </a:solidFill>
              <a:effectLst/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100">
            <a:off x="7002265" y="1274348"/>
            <a:ext cx="1600200" cy="177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52" y="3429000"/>
            <a:ext cx="2940385" cy="73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215">
            <a:off x="3037666" y="5224763"/>
            <a:ext cx="2356170" cy="83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4478">
            <a:off x="6265974" y="4930022"/>
            <a:ext cx="2067330" cy="88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557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 gesture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540" y="1371598"/>
            <a:ext cx="7313613" cy="4970462"/>
          </a:xfrm>
        </p:spPr>
        <p:txBody>
          <a:bodyPr>
            <a:normAutofit/>
          </a:bodyPr>
          <a:lstStyle/>
          <a:p>
            <a:r>
              <a:rPr lang="en-US" dirty="0" smtClean="0"/>
              <a:t>Eye contact</a:t>
            </a:r>
          </a:p>
          <a:p>
            <a:r>
              <a:rPr lang="en-US" dirty="0" smtClean="0"/>
              <a:t>Music already playing inside</a:t>
            </a:r>
          </a:p>
          <a:p>
            <a:r>
              <a:rPr lang="en-US" dirty="0" smtClean="0"/>
              <a:t>Command position: complete stop before prep</a:t>
            </a:r>
          </a:p>
          <a:p>
            <a:r>
              <a:rPr lang="en-US" dirty="0" smtClean="0"/>
              <a:t>Clear gesture showing…</a:t>
            </a:r>
          </a:p>
          <a:p>
            <a:pPr lvl="1"/>
            <a:r>
              <a:rPr lang="en-US" dirty="0" smtClean="0"/>
              <a:t>Tempo</a:t>
            </a:r>
          </a:p>
          <a:p>
            <a:pPr lvl="1"/>
            <a:r>
              <a:rPr lang="en-US" dirty="0" smtClean="0"/>
              <a:t>Dynamic</a:t>
            </a:r>
          </a:p>
          <a:p>
            <a:pPr lvl="1"/>
            <a:r>
              <a:rPr lang="en-US" dirty="0" smtClean="0"/>
              <a:t>Articulation</a:t>
            </a:r>
          </a:p>
          <a:p>
            <a:r>
              <a:rPr lang="en-US" dirty="0" smtClean="0"/>
              <a:t>With visible breath</a:t>
            </a:r>
          </a:p>
          <a:p>
            <a:r>
              <a:rPr lang="en-US" dirty="0" smtClean="0"/>
              <a:t>‘Prep’ gesture = beat </a:t>
            </a:r>
            <a:r>
              <a:rPr lang="en-US" i="1" dirty="0" smtClean="0"/>
              <a:t>prior</a:t>
            </a:r>
            <a:r>
              <a:rPr lang="en-US" dirty="0" smtClean="0"/>
              <a:t> to initial beat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360">
            <a:off x="5537243" y="3936099"/>
            <a:ext cx="1946639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169" y="1371598"/>
            <a:ext cx="152413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6382"/>
            <a:ext cx="7313613" cy="868362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ractice preps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892" y="954744"/>
            <a:ext cx="7313613" cy="405606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 </a:t>
            </a:r>
            <a:endParaRPr lang="en-US" dirty="0" smtClean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dirty="0" smtClean="0"/>
              <a:t> 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1362706"/>
            <a:ext cx="7151228" cy="1219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99" y="3172699"/>
            <a:ext cx="5797798" cy="1261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799" y="4962717"/>
            <a:ext cx="7391401" cy="12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303" y="0"/>
            <a:ext cx="7313613" cy="868362"/>
          </a:xfrm>
        </p:spPr>
        <p:txBody>
          <a:bodyPr/>
          <a:lstStyle/>
          <a:p>
            <a:r>
              <a:rPr lang="en-US" dirty="0" smtClean="0"/>
              <a:t>More practice preps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68362"/>
            <a:ext cx="7313613" cy="5532438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 smtClean="0"/>
              <a:t> </a:t>
            </a:r>
          </a:p>
          <a:p>
            <a:pPr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 smtClean="0"/>
              <a:t> </a:t>
            </a:r>
          </a:p>
          <a:p>
            <a:pPr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770261"/>
            <a:ext cx="6732916" cy="1578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913" y="3065328"/>
            <a:ext cx="6553699" cy="1138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081151"/>
            <a:ext cx="6732916" cy="10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video clips of preps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https://youtu.be/gxxHr4Bz5No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4"/>
              </a:rPr>
              <a:t>https://youtu.be/unkrkteJN-0?t=23s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youtu.be/ryZTs18yUAo?t=22s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Articulation types: legato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Legato: </a:t>
            </a:r>
          </a:p>
          <a:p>
            <a:pPr lvl="1"/>
            <a:r>
              <a:rPr lang="en-US" dirty="0" smtClean="0"/>
              <a:t>all connected, smooth movement</a:t>
            </a:r>
          </a:p>
          <a:p>
            <a:pPr lvl="1"/>
            <a:r>
              <a:rPr lang="en-US" dirty="0" smtClean="0"/>
              <a:t>Wrist leads slightly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16013"/>
            <a:ext cx="3886200" cy="265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0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9800" y="937419"/>
            <a:ext cx="4648937" cy="51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Articulation types: staccato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Staccato:</a:t>
            </a:r>
          </a:p>
          <a:p>
            <a:pPr lvl="1"/>
            <a:r>
              <a:rPr lang="en-US" dirty="0" smtClean="0"/>
              <a:t>Not connected, quick movement, </a:t>
            </a:r>
            <a:r>
              <a:rPr lang="en-US" dirty="0" err="1" smtClean="0"/>
              <a:t>upbrupt</a:t>
            </a:r>
            <a:r>
              <a:rPr lang="en-US" dirty="0" smtClean="0"/>
              <a:t> stop</a:t>
            </a:r>
          </a:p>
          <a:p>
            <a:pPr lvl="1"/>
            <a:r>
              <a:rPr lang="en-US" dirty="0" smtClean="0"/>
              <a:t>Tip of beat “flicks up” on ictus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200400"/>
            <a:ext cx="515725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0" y="945302"/>
            <a:ext cx="7461259" cy="476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17488"/>
            <a:ext cx="7313613" cy="925512"/>
          </a:xfrm>
        </p:spPr>
        <p:txBody>
          <a:bodyPr/>
          <a:lstStyle/>
          <a:p>
            <a:pPr eaLnBrk="1" hangingPunct="1"/>
            <a:r>
              <a:rPr lang="en-US" sz="4000" dirty="0" smtClean="0"/>
              <a:t>Foundations</a:t>
            </a:r>
            <a:r>
              <a:rPr lang="en-US" sz="4000" baseline="0" dirty="0" smtClean="0"/>
              <a:t> in conducting</a:t>
            </a:r>
            <a:endParaRPr lang="en-US" sz="40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485858" y="1295400"/>
            <a:ext cx="7313613" cy="510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Three sessions</a:t>
            </a:r>
          </a:p>
          <a:p>
            <a:pPr lvl="1" eaLnBrk="1" hangingPunct="1">
              <a:defRPr/>
            </a:pPr>
            <a:r>
              <a:rPr lang="en-US" dirty="0" smtClean="0"/>
              <a:t>#1 Tuesday July 9, 7-10 pm</a:t>
            </a:r>
          </a:p>
          <a:p>
            <a:pPr lvl="1" eaLnBrk="1" hangingPunct="1">
              <a:defRPr/>
            </a:pPr>
            <a:r>
              <a:rPr lang="en-US" dirty="0" smtClean="0"/>
              <a:t>#2  Saturday July 13, 6-9 pm</a:t>
            </a:r>
          </a:p>
          <a:p>
            <a:pPr lvl="1" eaLnBrk="1" hangingPunct="1">
              <a:defRPr/>
            </a:pPr>
            <a:r>
              <a:rPr lang="en-US" dirty="0" smtClean="0"/>
              <a:t>#3 Tuesday July 16, 7-10 pm</a:t>
            </a:r>
          </a:p>
          <a:p>
            <a:pPr eaLnBrk="1" hangingPunct="1">
              <a:defRPr/>
            </a:pPr>
            <a:r>
              <a:rPr lang="en-US" dirty="0" smtClean="0"/>
              <a:t>This class</a:t>
            </a:r>
          </a:p>
          <a:p>
            <a:pPr lvl="1" eaLnBrk="1" hangingPunct="1">
              <a:defRPr/>
            </a:pPr>
            <a:r>
              <a:rPr lang="en-US" dirty="0" smtClean="0"/>
              <a:t>Presentation of basic techniques</a:t>
            </a:r>
          </a:p>
          <a:p>
            <a:pPr lvl="1" eaLnBrk="1" hangingPunct="1">
              <a:defRPr/>
            </a:pPr>
            <a:r>
              <a:rPr lang="en-US" dirty="0" smtClean="0"/>
              <a:t>Much practice in class </a:t>
            </a:r>
          </a:p>
          <a:p>
            <a:pPr lvl="1" eaLnBrk="1" hangingPunct="1">
              <a:defRPr/>
            </a:pPr>
            <a:r>
              <a:rPr lang="en-US" dirty="0" smtClean="0"/>
              <a:t>Optional assignments to practice between class times</a:t>
            </a:r>
          </a:p>
          <a:p>
            <a:pPr lvl="1" eaLnBrk="1" hangingPunct="1">
              <a:defRPr/>
            </a:pPr>
            <a:r>
              <a:rPr lang="en-US" dirty="0" smtClean="0"/>
              <a:t>Last class: bring your conducting problems</a:t>
            </a:r>
            <a:endParaRPr lang="en-US" dirty="0"/>
          </a:p>
          <a:p>
            <a:pPr eaLnBrk="1" hangingPunct="1">
              <a:defRPr/>
            </a:pP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0326">
            <a:off x="6489789" y="1085878"/>
            <a:ext cx="1660348" cy="156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9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313613" cy="868362"/>
          </a:xfrm>
        </p:spPr>
        <p:txBody>
          <a:bodyPr/>
          <a:lstStyle/>
          <a:p>
            <a:r>
              <a:rPr lang="en-US" dirty="0" smtClean="0"/>
              <a:t>Articulation types: tenuto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84249"/>
            <a:ext cx="7313613" cy="1839951"/>
          </a:xfrm>
        </p:spPr>
        <p:txBody>
          <a:bodyPr/>
          <a:lstStyle/>
          <a:p>
            <a:r>
              <a:rPr lang="en-US" dirty="0" smtClean="0"/>
              <a:t>Tenuto:</a:t>
            </a:r>
          </a:p>
          <a:p>
            <a:pPr lvl="1"/>
            <a:r>
              <a:rPr lang="en-US" dirty="0" smtClean="0"/>
              <a:t>Heavily connected, horizontal motion</a:t>
            </a:r>
          </a:p>
          <a:p>
            <a:pPr lvl="1"/>
            <a:r>
              <a:rPr lang="en-US" dirty="0" smtClean="0"/>
              <a:t>Wrist leads, fingers follow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819400"/>
            <a:ext cx="853080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772" y="152400"/>
            <a:ext cx="7313613" cy="868362"/>
          </a:xfrm>
        </p:spPr>
        <p:txBody>
          <a:bodyPr/>
          <a:lstStyle/>
          <a:p>
            <a:r>
              <a:rPr lang="en-US" dirty="0" smtClean="0"/>
              <a:t>Articulation types: </a:t>
            </a:r>
            <a:r>
              <a:rPr lang="en-US" dirty="0" err="1" smtClean="0"/>
              <a:t>marcato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772" y="1143000"/>
            <a:ext cx="7313613" cy="3294062"/>
          </a:xfrm>
        </p:spPr>
        <p:txBody>
          <a:bodyPr/>
          <a:lstStyle/>
          <a:p>
            <a:r>
              <a:rPr lang="en-US" dirty="0" err="1" smtClean="0"/>
              <a:t>Marcato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Heavy weight, quick but short rebound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27" y="2288858"/>
            <a:ext cx="8449301" cy="429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effectLst/>
              </a:rPr>
              <a:t>T</a:t>
            </a:r>
            <a:r>
              <a:rPr lang="en-US" sz="4000" baseline="0" dirty="0" smtClean="0">
                <a:effectLst/>
              </a:rPr>
              <a:t>wo-beat patterns</a:t>
            </a:r>
            <a:endParaRPr lang="en-US" sz="4000" dirty="0" smtClean="0">
              <a:effectLst/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313613" cy="4056062"/>
          </a:xfrm>
        </p:spPr>
        <p:txBody>
          <a:bodyPr/>
          <a:lstStyle/>
          <a:p>
            <a:r>
              <a:rPr lang="en-US" dirty="0" smtClean="0"/>
              <a:t>staccato/</a:t>
            </a:r>
            <a:r>
              <a:rPr lang="en-US" dirty="0" err="1" smtClean="0"/>
              <a:t>marcato</a:t>
            </a:r>
            <a:r>
              <a:rPr lang="en-US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971800" cy="272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382000" cy="88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5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wo-beat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313613" cy="4495800"/>
          </a:xfrm>
        </p:spPr>
        <p:txBody>
          <a:bodyPr/>
          <a:lstStyle/>
          <a:p>
            <a:r>
              <a:rPr lang="en-US" dirty="0" smtClean="0"/>
              <a:t>Fast tempos, dry articulation, wrist only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3048000" cy="306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8053916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2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313613" cy="868362"/>
          </a:xfrm>
        </p:spPr>
        <p:txBody>
          <a:bodyPr/>
          <a:lstStyle/>
          <a:p>
            <a:r>
              <a:rPr lang="en-US" baseline="0" dirty="0" smtClean="0"/>
              <a:t>2-beat: slow, legato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696" y="30329"/>
            <a:ext cx="2094904" cy="2022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07" y="2229929"/>
            <a:ext cx="7468196" cy="440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5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16"/>
            <a:ext cx="7313613" cy="868362"/>
          </a:xfrm>
        </p:spPr>
        <p:txBody>
          <a:bodyPr/>
          <a:lstStyle/>
          <a:p>
            <a:r>
              <a:rPr lang="en-US" dirty="0" smtClean="0"/>
              <a:t>Right-hand dynamics: gradual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38200"/>
            <a:ext cx="4495800" cy="3046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31" y="4290906"/>
            <a:ext cx="7994322" cy="9496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31" y="5424667"/>
            <a:ext cx="7994322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6157"/>
            <a:ext cx="7313613" cy="8683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06156"/>
            <a:ext cx="4495800" cy="64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3613" cy="868362"/>
          </a:xfrm>
        </p:spPr>
        <p:txBody>
          <a:bodyPr/>
          <a:lstStyle/>
          <a:p>
            <a:r>
              <a:rPr lang="en-US" dirty="0" smtClean="0"/>
              <a:t>Right-hand dynamics: </a:t>
            </a:r>
            <a:r>
              <a:rPr lang="en-US" dirty="0" err="1" smtClean="0"/>
              <a:t>subito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70" y="1371600"/>
            <a:ext cx="6997472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52" y="2968379"/>
            <a:ext cx="8649907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16"/>
            <a:ext cx="7313613" cy="868362"/>
          </a:xfrm>
        </p:spPr>
        <p:txBody>
          <a:bodyPr/>
          <a:lstStyle/>
          <a:p>
            <a:r>
              <a:rPr lang="en-US" dirty="0" smtClean="0"/>
              <a:t>Left-hand dynamics: gradual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38200"/>
            <a:ext cx="4495800" cy="3046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31" y="4290906"/>
            <a:ext cx="7994322" cy="9496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31" y="5424667"/>
            <a:ext cx="7994322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1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6157"/>
            <a:ext cx="7313613" cy="8683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06156"/>
            <a:ext cx="4495800" cy="64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3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28600"/>
            <a:ext cx="92964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Topics and</a:t>
            </a:r>
            <a:r>
              <a:rPr lang="en-US" baseline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order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5791200" cy="5029200"/>
          </a:xfrm>
        </p:spPr>
        <p:txBody>
          <a:bodyPr/>
          <a:lstStyle/>
          <a:p>
            <a:pPr rtl="0" eaLnBrk="0" fontAlgn="base" hangingPunct="0"/>
            <a:r>
              <a:rPr lang="en-US" sz="24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Posture, arm/hand positions</a:t>
            </a:r>
          </a:p>
          <a:p>
            <a:pPr rtl="0" eaLnBrk="0" fontAlgn="base" hangingPunct="0"/>
            <a:r>
              <a:rPr lang="en-US" dirty="0" smtClean="0"/>
              <a:t>4- and 3-beat patterns</a:t>
            </a:r>
            <a:endParaRPr lang="en-US" dirty="0" smtClean="0">
              <a:effectLst/>
            </a:endParaRPr>
          </a:p>
          <a:p>
            <a:pPr rtl="0" eaLnBrk="0" fontAlgn="base" hangingPunct="0"/>
            <a:r>
              <a:rPr lang="en-US" sz="24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Preparatory gestures</a:t>
            </a:r>
          </a:p>
          <a:p>
            <a:pPr rtl="0" eaLnBrk="0" fontAlgn="base" hangingPunct="0"/>
            <a:r>
              <a:rPr lang="en-US" dirty="0" smtClean="0"/>
              <a:t>Articulations: legato, staccato, etc.</a:t>
            </a:r>
          </a:p>
          <a:p>
            <a:pPr rtl="0" eaLnBrk="0" fontAlgn="base" hangingPunct="0"/>
            <a:r>
              <a:rPr lang="en-US" dirty="0" smtClean="0"/>
              <a:t>2- and 1-beat patterns </a:t>
            </a:r>
            <a:endParaRPr lang="en-US" dirty="0" smtClean="0">
              <a:effectLst/>
            </a:endParaRPr>
          </a:p>
          <a:p>
            <a:pPr rtl="0" eaLnBrk="0" fontAlgn="base" hangingPunct="0"/>
            <a:r>
              <a:rPr lang="en-US" sz="24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Dynamic changes gradual: right hand &amp; left hand</a:t>
            </a:r>
            <a:endParaRPr lang="en-US" dirty="0" smtClean="0">
              <a:effectLst/>
            </a:endParaRPr>
          </a:p>
          <a:p>
            <a:pPr rtl="0" eaLnBrk="0" fontAlgn="base" hangingPunct="0"/>
            <a:r>
              <a:rPr lang="en-US" dirty="0" smtClean="0"/>
              <a:t>Dynamic changes </a:t>
            </a:r>
            <a:r>
              <a:rPr lang="en-US" dirty="0" err="1" smtClean="0"/>
              <a:t>subito</a:t>
            </a:r>
            <a:endParaRPr lang="en-US" dirty="0" smtClean="0"/>
          </a:p>
          <a:p>
            <a:pPr rtl="0" eaLnBrk="0" fontAlgn="base" hangingPunct="0"/>
            <a:r>
              <a:rPr lang="en-US" dirty="0" smtClean="0">
                <a:effectLst/>
              </a:rPr>
              <a:t>Fermatas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487">
            <a:off x="6552006" y="968772"/>
            <a:ext cx="1676400" cy="140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80">
            <a:off x="6895256" y="3499206"/>
            <a:ext cx="1524000" cy="234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3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3613" cy="868362"/>
          </a:xfrm>
        </p:spPr>
        <p:txBody>
          <a:bodyPr/>
          <a:lstStyle/>
          <a:p>
            <a:r>
              <a:rPr lang="en-US" dirty="0" smtClean="0"/>
              <a:t>Left-hand dynamics: </a:t>
            </a:r>
            <a:r>
              <a:rPr lang="en-US" dirty="0" err="1" smtClean="0"/>
              <a:t>subito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70" y="1371600"/>
            <a:ext cx="6997472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52" y="2968379"/>
            <a:ext cx="8649907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Fermatas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671" y="1507498"/>
            <a:ext cx="5485210" cy="3429000"/>
          </a:xfrm>
        </p:spPr>
        <p:txBody>
          <a:bodyPr/>
          <a:lstStyle/>
          <a:p>
            <a:r>
              <a:rPr lang="en-US" dirty="0" smtClean="0"/>
              <a:t>Three types</a:t>
            </a:r>
          </a:p>
          <a:p>
            <a:pPr lvl="1"/>
            <a:r>
              <a:rPr lang="en-US" dirty="0" smtClean="0"/>
              <a:t>Hold + full stop (caesura):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Hold + No Breath and continue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Hold + cut-off and continue:</a:t>
            </a:r>
          </a:p>
          <a:p>
            <a:pPr marL="342900" lvl="1" indent="0">
              <a:buNone/>
            </a:pPr>
            <a:r>
              <a:rPr lang="en-US" dirty="0"/>
              <a:t>	</a:t>
            </a:r>
            <a:r>
              <a:rPr lang="en-US" dirty="0" smtClean="0"/>
              <a:t>(end of cut = start of prep)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881" y="799473"/>
            <a:ext cx="62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789520"/>
            <a:ext cx="63055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55" y="1992319"/>
            <a:ext cx="966623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73" y="2761938"/>
            <a:ext cx="993305" cy="47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73" y="3592555"/>
            <a:ext cx="745079" cy="5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89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3238"/>
            <a:ext cx="8534400" cy="868362"/>
          </a:xfrm>
        </p:spPr>
        <p:txBody>
          <a:bodyPr/>
          <a:lstStyle/>
          <a:p>
            <a:r>
              <a:rPr lang="en-US" dirty="0" smtClean="0"/>
              <a:t>Fermata I: Hold + full stop (caesura)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524000"/>
            <a:ext cx="759310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Fermata II: hold but no break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99" y="1447800"/>
            <a:ext cx="689754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8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304800"/>
            <a:ext cx="7313613" cy="868362"/>
          </a:xfrm>
        </p:spPr>
        <p:txBody>
          <a:bodyPr/>
          <a:lstStyle/>
          <a:p>
            <a:r>
              <a:rPr lang="en-US" dirty="0" smtClean="0"/>
              <a:t>Fermata III: hold + breath in tempo, no pause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99" y="1676400"/>
            <a:ext cx="694596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Fermatas: three-in-one exercise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029" y="1981200"/>
            <a:ext cx="840435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931" y="152400"/>
            <a:ext cx="7313613" cy="868362"/>
          </a:xfrm>
        </p:spPr>
        <p:txBody>
          <a:bodyPr/>
          <a:lstStyle/>
          <a:p>
            <a:r>
              <a:rPr lang="en-US" dirty="0" smtClean="0"/>
              <a:t>Right-hand cues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4486"/>
            <a:ext cx="7313613" cy="4056062"/>
          </a:xfrm>
        </p:spPr>
        <p:txBody>
          <a:bodyPr/>
          <a:lstStyle/>
          <a:p>
            <a:r>
              <a:rPr lang="en-US" dirty="0" smtClean="0"/>
              <a:t>Eye contact</a:t>
            </a:r>
          </a:p>
          <a:p>
            <a:r>
              <a:rPr lang="en-US" dirty="0" smtClean="0"/>
              <a:t>Minimize two beats ahead</a:t>
            </a:r>
          </a:p>
          <a:p>
            <a:r>
              <a:rPr lang="en-US" dirty="0" smtClean="0"/>
              <a:t>Prep one beat ahead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225" y="3166921"/>
            <a:ext cx="7147728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303" y="3197317"/>
            <a:ext cx="390178" cy="384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770359"/>
            <a:ext cx="390178" cy="384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927" y="3621040"/>
            <a:ext cx="390178" cy="384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806" y="3197318"/>
            <a:ext cx="390178" cy="384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508" y="3428999"/>
            <a:ext cx="39017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81000"/>
            <a:ext cx="6277479" cy="59793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422" y="4343400"/>
            <a:ext cx="390178" cy="3840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029200"/>
            <a:ext cx="390178" cy="3840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533400"/>
            <a:ext cx="390178" cy="3840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43000"/>
            <a:ext cx="390178" cy="3840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981200"/>
            <a:ext cx="39017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9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338"/>
            <a:ext cx="7313613" cy="868362"/>
          </a:xfrm>
        </p:spPr>
        <p:txBody>
          <a:bodyPr/>
          <a:lstStyle/>
          <a:p>
            <a:r>
              <a:rPr lang="en-US" dirty="0" smtClean="0"/>
              <a:t>Left-hand cues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977132"/>
            <a:ext cx="7313613" cy="5042667"/>
          </a:xfrm>
        </p:spPr>
        <p:txBody>
          <a:bodyPr/>
          <a:lstStyle/>
          <a:p>
            <a:pPr lvl="1"/>
            <a:r>
              <a:rPr lang="en-US" dirty="0" smtClean="0"/>
              <a:t>Eye contact</a:t>
            </a:r>
          </a:p>
          <a:p>
            <a:pPr lvl="1"/>
            <a:r>
              <a:rPr lang="en-US" dirty="0" smtClean="0"/>
              <a:t>Left hand at attention two or more beats ahead of cue</a:t>
            </a:r>
          </a:p>
          <a:p>
            <a:pPr lvl="1"/>
            <a:r>
              <a:rPr lang="en-US" dirty="0" smtClean="0"/>
              <a:t>Begin prep one beat early, including breath</a:t>
            </a:r>
          </a:p>
          <a:p>
            <a:pPr lvl="1"/>
            <a:r>
              <a:rPr lang="en-US" dirty="0" smtClean="0"/>
              <a:t>Cue arrives on ictus of new entrance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64" y="3172489"/>
            <a:ext cx="5185113" cy="134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64" y="4903686"/>
            <a:ext cx="5257993" cy="148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276" y="3884969"/>
            <a:ext cx="390178" cy="384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5545777"/>
            <a:ext cx="390178" cy="384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311" y="4775375"/>
            <a:ext cx="39017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Left-hand</a:t>
            </a:r>
            <a:r>
              <a:rPr lang="en-US" baseline="0" dirty="0" smtClean="0"/>
              <a:t> cues in real music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98" y="1524000"/>
            <a:ext cx="697701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98" y="3581400"/>
            <a:ext cx="702223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Topic order (cont.)</a:t>
            </a:r>
            <a:r>
              <a:rPr lang="ja-JP" alt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600200"/>
            <a:ext cx="7313613" cy="4513262"/>
          </a:xfrm>
        </p:spPr>
        <p:txBody>
          <a:bodyPr>
            <a:normAutofit/>
          </a:bodyPr>
          <a:lstStyle/>
          <a:p>
            <a:r>
              <a:rPr lang="en-US" dirty="0" smtClean="0"/>
              <a:t>Right-hand cues</a:t>
            </a:r>
          </a:p>
          <a:p>
            <a:r>
              <a:rPr lang="en-US" dirty="0" smtClean="0"/>
              <a:t>Left-hand cues</a:t>
            </a:r>
          </a:p>
          <a:p>
            <a:r>
              <a:rPr lang="en-US" dirty="0" smtClean="0"/>
              <a:t>Compound meters</a:t>
            </a:r>
          </a:p>
          <a:p>
            <a:r>
              <a:rPr lang="en-US" dirty="0" smtClean="0"/>
              <a:t>Divided patterns </a:t>
            </a:r>
          </a:p>
          <a:p>
            <a:r>
              <a:rPr lang="en-US" dirty="0" smtClean="0"/>
              <a:t>Changing meters</a:t>
            </a:r>
          </a:p>
          <a:p>
            <a:r>
              <a:rPr lang="en-US" dirty="0" smtClean="0"/>
              <a:t>Tempo changes gradual</a:t>
            </a:r>
          </a:p>
          <a:p>
            <a:r>
              <a:rPr lang="en-US" dirty="0" smtClean="0"/>
              <a:t>Tempo changes </a:t>
            </a:r>
            <a:r>
              <a:rPr lang="en-US" dirty="0" err="1" smtClean="0"/>
              <a:t>subito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2284">
            <a:off x="5590525" y="1446657"/>
            <a:ext cx="1581371" cy="1428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5129">
            <a:off x="5715001" y="3419811"/>
            <a:ext cx="1752600" cy="214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81000"/>
            <a:ext cx="6277479" cy="59793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422" y="4343400"/>
            <a:ext cx="390178" cy="3840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029200"/>
            <a:ext cx="390178" cy="3840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533400"/>
            <a:ext cx="390178" cy="3840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43000"/>
            <a:ext cx="390178" cy="3840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981200"/>
            <a:ext cx="39017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945" y="806234"/>
            <a:ext cx="5334000" cy="375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945" y="4572000"/>
            <a:ext cx="5339255" cy="2122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23648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R.H &amp; L.H. cue challenge!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734655"/>
          </a:xfrm>
        </p:spPr>
        <p:txBody>
          <a:bodyPr/>
          <a:lstStyle/>
          <a:p>
            <a:r>
              <a:rPr lang="en-US" dirty="0" smtClean="0"/>
              <a:t>Compound 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6755"/>
            <a:ext cx="7313613" cy="4056062"/>
          </a:xfrm>
        </p:spPr>
        <p:txBody>
          <a:bodyPr/>
          <a:lstStyle/>
          <a:p>
            <a:r>
              <a:rPr lang="en-US" dirty="0" smtClean="0"/>
              <a:t>6/8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9/8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12/8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048" y="800042"/>
            <a:ext cx="2205750" cy="2171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956" y="2590800"/>
            <a:ext cx="2202232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048" y="4191000"/>
            <a:ext cx="2206883" cy="220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503237"/>
            <a:ext cx="5105400" cy="57691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07171" y="3715407"/>
            <a:ext cx="381000" cy="304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593" y="3707337"/>
            <a:ext cx="609653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3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85" y="174626"/>
            <a:ext cx="7313613" cy="868362"/>
          </a:xfrm>
        </p:spPr>
        <p:txBody>
          <a:bodyPr/>
          <a:lstStyle/>
          <a:p>
            <a:r>
              <a:rPr lang="en-US" dirty="0" smtClean="0"/>
              <a:t>Divided 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4/4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3/4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2/4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19200"/>
            <a:ext cx="1676400" cy="1753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099" y="2755742"/>
            <a:ext cx="1779701" cy="1831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791969"/>
            <a:ext cx="1676400" cy="16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206" y="1174531"/>
            <a:ext cx="6858000" cy="3509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57507"/>
            <a:ext cx="963448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9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685800"/>
            <a:ext cx="630573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152400"/>
            <a:ext cx="6934201" cy="685800"/>
          </a:xfrm>
        </p:spPr>
        <p:txBody>
          <a:bodyPr/>
          <a:lstStyle/>
          <a:p>
            <a:r>
              <a:rPr lang="en-US" dirty="0" smtClean="0"/>
              <a:t>Changing meters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838200"/>
            <a:ext cx="5311392" cy="2812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038600"/>
            <a:ext cx="5334000" cy="253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04800"/>
            <a:ext cx="7313613" cy="2915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81400"/>
            <a:ext cx="7313613" cy="324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868362"/>
          </a:xfrm>
        </p:spPr>
        <p:txBody>
          <a:bodyPr/>
          <a:lstStyle/>
          <a:p>
            <a:r>
              <a:rPr lang="en-US" dirty="0" smtClean="0"/>
              <a:t>Tempo changes: gradual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87" y="1122098"/>
            <a:ext cx="7001438" cy="1539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949" y="889629"/>
            <a:ext cx="1790950" cy="228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87" y="2915157"/>
            <a:ext cx="7030341" cy="1499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487" y="4959655"/>
            <a:ext cx="7001437" cy="1519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4759602"/>
            <a:ext cx="4105848" cy="2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8" y="18694"/>
            <a:ext cx="7313613" cy="868362"/>
          </a:xfrm>
        </p:spPr>
        <p:txBody>
          <a:bodyPr/>
          <a:lstStyle/>
          <a:p>
            <a:r>
              <a:rPr lang="en-US" altLang="ja-JP" dirty="0" smtClean="0"/>
              <a:t>Topic order (cont.)</a:t>
            </a:r>
            <a:r>
              <a:rPr lang="ja-JP" alt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092" y="950118"/>
            <a:ext cx="7815827" cy="5562600"/>
          </a:xfrm>
        </p:spPr>
        <p:txBody>
          <a:bodyPr>
            <a:normAutofit/>
          </a:bodyPr>
          <a:lstStyle/>
          <a:p>
            <a:r>
              <a:rPr lang="en-US" dirty="0"/>
              <a:t>Basic principles of rehearsal</a:t>
            </a:r>
          </a:p>
          <a:p>
            <a:pPr lvl="1"/>
            <a:r>
              <a:rPr lang="en-US" dirty="0" smtClean="0"/>
              <a:t>KNOW your score</a:t>
            </a:r>
          </a:p>
          <a:p>
            <a:pPr lvl="1"/>
            <a:r>
              <a:rPr lang="en-US" dirty="0" smtClean="0"/>
              <a:t>Planning and review</a:t>
            </a:r>
          </a:p>
          <a:p>
            <a:pPr lvl="1"/>
            <a:r>
              <a:rPr lang="en-US" dirty="0" smtClean="0"/>
              <a:t>Rehearsal pyramid</a:t>
            </a:r>
          </a:p>
          <a:p>
            <a:pPr lvl="1"/>
            <a:r>
              <a:rPr lang="en-US" dirty="0" smtClean="0"/>
              <a:t>Prescription </a:t>
            </a:r>
            <a:r>
              <a:rPr lang="en-US" dirty="0"/>
              <a:t>vs </a:t>
            </a:r>
            <a:r>
              <a:rPr lang="en-US" dirty="0" smtClean="0"/>
              <a:t>description</a:t>
            </a:r>
          </a:p>
          <a:p>
            <a:pPr lvl="1"/>
            <a:r>
              <a:rPr lang="en-US" dirty="0" smtClean="0"/>
              <a:t>What does the choir need from you NOW?</a:t>
            </a:r>
            <a:endParaRPr lang="en-US" dirty="0"/>
          </a:p>
          <a:p>
            <a:r>
              <a:rPr lang="en-US" dirty="0" smtClean="0"/>
              <a:t>Optional topics (if interest and time)</a:t>
            </a:r>
          </a:p>
          <a:p>
            <a:pPr lvl="1"/>
            <a:r>
              <a:rPr lang="en-US" dirty="0" smtClean="0"/>
              <a:t>Score </a:t>
            </a:r>
            <a:r>
              <a:rPr lang="en-US" dirty="0"/>
              <a:t>analysis: </a:t>
            </a:r>
            <a:r>
              <a:rPr lang="en-US" dirty="0" smtClean="0"/>
              <a:t>Foreground</a:t>
            </a:r>
            <a:r>
              <a:rPr lang="en-US" dirty="0"/>
              <a:t>, middle ground, background</a:t>
            </a:r>
          </a:p>
          <a:p>
            <a:pPr lvl="1"/>
            <a:r>
              <a:rPr lang="en-US" dirty="0" smtClean="0"/>
              <a:t>Choral tuning aspects</a:t>
            </a:r>
          </a:p>
          <a:p>
            <a:pPr lvl="2"/>
            <a:r>
              <a:rPr lang="en-US" dirty="0" smtClean="0"/>
              <a:t>Unified vowels</a:t>
            </a:r>
          </a:p>
          <a:p>
            <a:pPr lvl="2"/>
            <a:r>
              <a:rPr lang="en-US" dirty="0" smtClean="0"/>
              <a:t>Overtone series and ‘just’ intonation</a:t>
            </a:r>
          </a:p>
        </p:txBody>
      </p:sp>
    </p:spTree>
    <p:extLst>
      <p:ext uri="{BB962C8B-B14F-4D97-AF65-F5344CB8AC3E}">
        <p14:creationId xmlns:p14="http://schemas.microsoft.com/office/powerpoint/2010/main" val="8583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changes: sudden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06" y="1340069"/>
            <a:ext cx="6096000" cy="51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000" b="1" kern="1200" dirty="0" smtClean="0">
              <a:solidFill>
                <a:schemeClr val="tx1"/>
              </a:solidFill>
              <a:effectLst/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544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Rehearsal paradigm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Emotional/intellectual ownership </a:t>
            </a:r>
          </a:p>
          <a:p>
            <a:r>
              <a:rPr lang="en-US" dirty="0" smtClean="0"/>
              <a:t>Expressive nuance</a:t>
            </a:r>
          </a:p>
          <a:p>
            <a:r>
              <a:rPr lang="en-US" dirty="0" smtClean="0"/>
              <a:t>Text </a:t>
            </a:r>
          </a:p>
          <a:p>
            <a:r>
              <a:rPr lang="en-US" dirty="0" smtClean="0"/>
              <a:t>Balance</a:t>
            </a:r>
          </a:p>
          <a:p>
            <a:r>
              <a:rPr lang="en-US" dirty="0" smtClean="0"/>
              <a:t>Rhythm/intonation</a:t>
            </a:r>
          </a:p>
          <a:p>
            <a:r>
              <a:rPr lang="en-US" dirty="0" smtClean="0"/>
              <a:t>Intonation/rhythm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5181600" y="1305339"/>
            <a:ext cx="3429000" cy="4419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267200" y="5029200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403606" y="4422228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443591" y="3760076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711148" y="3090041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015948" y="2551386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851089" y="1905000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791200" y="4114800"/>
            <a:ext cx="2209800" cy="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7" y="2912293"/>
            <a:ext cx="1357313" cy="4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93" y="2224541"/>
            <a:ext cx="739213" cy="6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3473580"/>
            <a:ext cx="1722437" cy="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46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7015"/>
            <a:ext cx="7313613" cy="868362"/>
          </a:xfrm>
        </p:spPr>
        <p:txBody>
          <a:bodyPr/>
          <a:lstStyle/>
          <a:p>
            <a:r>
              <a:rPr lang="en-US" dirty="0" smtClean="0"/>
              <a:t>Basic principles of rehearsal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559" y="1223270"/>
            <a:ext cx="7313613" cy="4056062"/>
          </a:xfrm>
        </p:spPr>
        <p:txBody>
          <a:bodyPr/>
          <a:lstStyle/>
          <a:p>
            <a:r>
              <a:rPr lang="en-US" dirty="0" smtClean="0"/>
              <a:t>KNOW the score, every part, every phrase, color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09" y="3048000"/>
            <a:ext cx="5642887" cy="3160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133" y="1711714"/>
            <a:ext cx="5708161" cy="10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124" y="474335"/>
            <a:ext cx="7200277" cy="419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38" y="4876800"/>
            <a:ext cx="6692462" cy="172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28600"/>
            <a:ext cx="4054055" cy="3031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58427"/>
            <a:ext cx="4005609" cy="266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7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763314"/>
            <a:ext cx="3773505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05" y="763314"/>
            <a:ext cx="400099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9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503238"/>
            <a:ext cx="3563664" cy="5059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692" y="537396"/>
            <a:ext cx="3770494" cy="50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8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 topics if time/interest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5138"/>
            <a:ext cx="7313613" cy="4741862"/>
          </a:xfrm>
        </p:spPr>
        <p:txBody>
          <a:bodyPr/>
          <a:lstStyle/>
          <a:p>
            <a:r>
              <a:rPr lang="en-US" dirty="0" smtClean="0"/>
              <a:t>Score analysis: foreground, middle ground, background</a:t>
            </a:r>
          </a:p>
          <a:p>
            <a:r>
              <a:rPr lang="en-US" dirty="0" smtClean="0"/>
              <a:t>Choral tuning</a:t>
            </a:r>
          </a:p>
          <a:p>
            <a:pPr lvl="1"/>
            <a:r>
              <a:rPr lang="en-US" dirty="0" smtClean="0"/>
              <a:t>Vowels</a:t>
            </a:r>
          </a:p>
          <a:p>
            <a:pPr lvl="1"/>
            <a:r>
              <a:rPr lang="en-US" dirty="0" smtClean="0"/>
              <a:t>Overtone series and “just” vs “equal” tuning</a:t>
            </a:r>
          </a:p>
          <a:p>
            <a:r>
              <a:rPr lang="en-US" dirty="0" smtClean="0"/>
              <a:t>Voice-building exercises</a:t>
            </a:r>
          </a:p>
          <a:p>
            <a:pPr lvl="1"/>
            <a:r>
              <a:rPr lang="en-US" dirty="0" smtClean="0"/>
              <a:t>Resonance</a:t>
            </a:r>
          </a:p>
          <a:p>
            <a:pPr lvl="1"/>
            <a:r>
              <a:rPr lang="en-US" dirty="0" smtClean="0"/>
              <a:t>Dynamics</a:t>
            </a:r>
          </a:p>
          <a:p>
            <a:pPr lvl="1"/>
            <a:r>
              <a:rPr lang="en-US" dirty="0" err="1" smtClean="0"/>
              <a:t>Passaggio</a:t>
            </a:r>
            <a:endParaRPr lang="en-US" dirty="0" smtClean="0"/>
          </a:p>
          <a:p>
            <a:pPr lvl="1"/>
            <a:r>
              <a:rPr lang="en-US" dirty="0" smtClean="0"/>
              <a:t>Color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0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268"/>
            <a:ext cx="7313613" cy="868362"/>
          </a:xfrm>
        </p:spPr>
        <p:txBody>
          <a:bodyPr/>
          <a:lstStyle/>
          <a:p>
            <a:r>
              <a:rPr lang="en-US" dirty="0" smtClean="0"/>
              <a:t>Topic order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23568"/>
            <a:ext cx="7313613" cy="52248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Optional topics (cont.)</a:t>
            </a:r>
          </a:p>
          <a:p>
            <a:pPr lvl="1"/>
            <a:r>
              <a:rPr lang="en-US" dirty="0"/>
              <a:t>Voice-building exercises</a:t>
            </a:r>
          </a:p>
          <a:p>
            <a:pPr lvl="2"/>
            <a:r>
              <a:rPr lang="en-US" dirty="0" err="1"/>
              <a:t>Passaggio</a:t>
            </a:r>
            <a:endParaRPr lang="en-US" dirty="0"/>
          </a:p>
          <a:p>
            <a:pPr lvl="2"/>
            <a:r>
              <a:rPr lang="en-US" dirty="0"/>
              <a:t>Resonance </a:t>
            </a:r>
          </a:p>
          <a:p>
            <a:pPr lvl="2"/>
            <a:r>
              <a:rPr lang="en-US" dirty="0"/>
              <a:t>Dynamics</a:t>
            </a:r>
          </a:p>
          <a:p>
            <a:pPr lvl="2"/>
            <a:r>
              <a:rPr lang="en-US" dirty="0"/>
              <a:t>Color </a:t>
            </a:r>
          </a:p>
          <a:p>
            <a:pPr lvl="1"/>
            <a:r>
              <a:rPr lang="en-US" dirty="0" smtClean="0"/>
              <a:t>Singer placement within section</a:t>
            </a:r>
          </a:p>
          <a:p>
            <a:pPr lvl="1"/>
            <a:r>
              <a:rPr lang="en-US" dirty="0" smtClean="0"/>
              <a:t>Sectional placement within choir</a:t>
            </a:r>
          </a:p>
          <a:p>
            <a:r>
              <a:rPr lang="en-US" dirty="0"/>
              <a:t>Showing the music: moving beyond pitch and rhythm</a:t>
            </a:r>
          </a:p>
          <a:p>
            <a:pPr lvl="1"/>
            <a:r>
              <a:rPr lang="en-US" dirty="0"/>
              <a:t>Breaking the rules with a purpose</a:t>
            </a:r>
          </a:p>
          <a:p>
            <a:pPr lvl="1"/>
            <a:r>
              <a:rPr lang="en-US" dirty="0"/>
              <a:t>Less is more, more is less</a:t>
            </a:r>
          </a:p>
          <a:p>
            <a:pPr lvl="1"/>
            <a:r>
              <a:rPr lang="en-US" dirty="0"/>
              <a:t>Highlighting the surprises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40">
            <a:off x="6595093" y="1582903"/>
            <a:ext cx="1942452" cy="141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Posture  </a:t>
            </a:r>
            <a:br>
              <a:rPr lang="en-US" dirty="0" smtClean="0"/>
            </a:br>
            <a:r>
              <a:rPr lang="zh-CN" altLang="en-US" dirty="0"/>
              <a:t>姿势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90" y="1752600"/>
            <a:ext cx="7313613" cy="4056062"/>
          </a:xfrm>
        </p:spPr>
        <p:txBody>
          <a:bodyPr/>
          <a:lstStyle/>
          <a:p>
            <a:r>
              <a:rPr lang="en-US" dirty="0" smtClean="0"/>
              <a:t>Conductor’s posture…a model for good </a:t>
            </a:r>
            <a:r>
              <a:rPr lang="en-US" dirty="0"/>
              <a:t>s</a:t>
            </a:r>
            <a:r>
              <a:rPr lang="en-US" dirty="0" smtClean="0"/>
              <a:t>inger’s posture</a:t>
            </a:r>
          </a:p>
          <a:p>
            <a:pPr lvl="1"/>
            <a:r>
              <a:rPr lang="en-US" dirty="0" smtClean="0"/>
              <a:t>Tall spine</a:t>
            </a:r>
          </a:p>
          <a:p>
            <a:pPr lvl="1"/>
            <a:r>
              <a:rPr lang="en-US" dirty="0" smtClean="0"/>
              <a:t>Shoulders back</a:t>
            </a:r>
          </a:p>
          <a:p>
            <a:pPr lvl="1"/>
            <a:r>
              <a:rPr lang="en-US" dirty="0" smtClean="0"/>
              <a:t>Tail tucked 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048000"/>
            <a:ext cx="2802364" cy="2760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9956">
            <a:off x="7391550" y="360529"/>
            <a:ext cx="1325178" cy="23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0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 and hand position</a:t>
            </a:r>
            <a:br>
              <a:rPr lang="en-US" dirty="0" smtClean="0"/>
            </a:br>
            <a:r>
              <a:rPr lang="zh-CN" altLang="en-US" dirty="0"/>
              <a:t>臂和手的位置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9577" y="1735138"/>
            <a:ext cx="6903258" cy="405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152400"/>
            <a:ext cx="6858000" cy="609600"/>
          </a:xfrm>
        </p:spPr>
        <p:txBody>
          <a:bodyPr/>
          <a:lstStyle/>
          <a:p>
            <a:r>
              <a:rPr lang="en-US" dirty="0" smtClean="0"/>
              <a:t>The basic four-beat pattern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762000"/>
            <a:ext cx="251460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468089"/>
            <a:ext cx="3733800" cy="31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0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9399</TotalTime>
  <Words>908</Words>
  <Application>Microsoft Office PowerPoint</Application>
  <PresentationFormat>On-screen Show (4:3)</PresentationFormat>
  <Paragraphs>238</Paragraphs>
  <Slides>58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ＭＳ Ｐゴシック</vt:lpstr>
      <vt:lpstr>Arial</vt:lpstr>
      <vt:lpstr>Calibri</vt:lpstr>
      <vt:lpstr>Goudy Old Style</vt:lpstr>
      <vt:lpstr>Impact</vt:lpstr>
      <vt:lpstr>Rockwell</vt:lpstr>
      <vt:lpstr>Times New Roman</vt:lpstr>
      <vt:lpstr>Inkwell</vt:lpstr>
      <vt:lpstr>Your Introduction card</vt:lpstr>
      <vt:lpstr>Foundations in conducting</vt:lpstr>
      <vt:lpstr>   Topics and order</vt:lpstr>
      <vt:lpstr>Topic order (cont.) </vt:lpstr>
      <vt:lpstr>Topic order (cont.) </vt:lpstr>
      <vt:lpstr>Topic order (cont.)</vt:lpstr>
      <vt:lpstr>Posture   姿势</vt:lpstr>
      <vt:lpstr>Arm and hand position 臂和手的位置</vt:lpstr>
      <vt:lpstr>The basic four-beat pattern</vt:lpstr>
      <vt:lpstr>The Three-beat pattern</vt:lpstr>
      <vt:lpstr>The Preparatory gesture</vt:lpstr>
      <vt:lpstr>Prep gesture components</vt:lpstr>
      <vt:lpstr>Practice preps</vt:lpstr>
      <vt:lpstr>More practice preps</vt:lpstr>
      <vt:lpstr>A few video clips of preps</vt:lpstr>
      <vt:lpstr>Articulation types: legato</vt:lpstr>
      <vt:lpstr>PowerPoint Presentation</vt:lpstr>
      <vt:lpstr>Articulation types: staccato</vt:lpstr>
      <vt:lpstr>PowerPoint Presentation</vt:lpstr>
      <vt:lpstr>Articulation types: tenuto</vt:lpstr>
      <vt:lpstr>Articulation types: marcato</vt:lpstr>
      <vt:lpstr>Two-beat patterns </vt:lpstr>
      <vt:lpstr>Two-beat patterns</vt:lpstr>
      <vt:lpstr>2-beat: slow, legato</vt:lpstr>
      <vt:lpstr>Right-hand dynamics: gradual</vt:lpstr>
      <vt:lpstr>PowerPoint Presentation</vt:lpstr>
      <vt:lpstr>Right-hand dynamics: subito</vt:lpstr>
      <vt:lpstr>Left-hand dynamics: gradual</vt:lpstr>
      <vt:lpstr>PowerPoint Presentation</vt:lpstr>
      <vt:lpstr>Left-hand dynamics: subito</vt:lpstr>
      <vt:lpstr>Fermatas</vt:lpstr>
      <vt:lpstr>Fermata I: Hold + full stop (caesura)</vt:lpstr>
      <vt:lpstr>Fermata II: hold but no break</vt:lpstr>
      <vt:lpstr>Fermata III: hold + breath in tempo, no pause</vt:lpstr>
      <vt:lpstr>Fermatas: three-in-one exercise</vt:lpstr>
      <vt:lpstr>Right-hand cues</vt:lpstr>
      <vt:lpstr>PowerPoint Presentation</vt:lpstr>
      <vt:lpstr>Left-hand cues</vt:lpstr>
      <vt:lpstr>Left-hand cues in real music</vt:lpstr>
      <vt:lpstr>PowerPoint Presentation</vt:lpstr>
      <vt:lpstr>PowerPoint Presentation</vt:lpstr>
      <vt:lpstr>Compound meters</vt:lpstr>
      <vt:lpstr>PowerPoint Presentation</vt:lpstr>
      <vt:lpstr>Divided meters</vt:lpstr>
      <vt:lpstr>PowerPoint Presentation</vt:lpstr>
      <vt:lpstr>PowerPoint Presentation</vt:lpstr>
      <vt:lpstr>Changing meters</vt:lpstr>
      <vt:lpstr>PowerPoint Presentation</vt:lpstr>
      <vt:lpstr>Tempo changes: gradual</vt:lpstr>
      <vt:lpstr>Tempo changes: sudden</vt:lpstr>
      <vt:lpstr>PowerPoint Presentation</vt:lpstr>
      <vt:lpstr>Rehearsal paradigm</vt:lpstr>
      <vt:lpstr>Basic principles of rehearsal</vt:lpstr>
      <vt:lpstr>PowerPoint Presentation</vt:lpstr>
      <vt:lpstr>PowerPoint Presentation</vt:lpstr>
      <vt:lpstr>PowerPoint Presentation</vt:lpstr>
      <vt:lpstr>PowerPoint Presentation</vt:lpstr>
      <vt:lpstr>Optional topics if time/interest</vt:lpstr>
    </vt:vector>
  </TitlesOfParts>
  <Company>Northwestern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Temp User</dc:creator>
  <cp:lastModifiedBy>Holm, Thomas</cp:lastModifiedBy>
  <cp:revision>149</cp:revision>
  <cp:lastPrinted>2016-09-21T14:08:22Z</cp:lastPrinted>
  <dcterms:created xsi:type="dcterms:W3CDTF">2016-09-07T07:42:47Z</dcterms:created>
  <dcterms:modified xsi:type="dcterms:W3CDTF">2019-06-27T23:06:43Z</dcterms:modified>
</cp:coreProperties>
</file>